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E4BF6-6EFC-46A9-86AB-1881B8F6C16B}"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047F6-E4CF-4B15-876E-F71C5CEE58D9}" type="slidenum">
              <a:rPr lang="en-US" smtClean="0"/>
              <a:t>‹#›</a:t>
            </a:fld>
            <a:endParaRPr lang="en-US"/>
          </a:p>
        </p:txBody>
      </p:sp>
    </p:spTree>
    <p:extLst>
      <p:ext uri="{BB962C8B-B14F-4D97-AF65-F5344CB8AC3E}">
        <p14:creationId xmlns:p14="http://schemas.microsoft.com/office/powerpoint/2010/main" val="2019035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2275" y="685800"/>
            <a:ext cx="3473450" cy="2606675"/>
          </a:xfrm>
        </p:spPr>
      </p:sp>
      <p:sp>
        <p:nvSpPr>
          <p:cNvPr id="3" name="Notes Placeholder 2"/>
          <p:cNvSpPr>
            <a:spLocks noGrp="1"/>
          </p:cNvSpPr>
          <p:nvPr>
            <p:ph type="body" idx="1"/>
          </p:nvPr>
        </p:nvSpPr>
        <p:spPr/>
        <p:txBody>
          <a:bodyPr>
            <a:normAutofit/>
          </a:bodyPr>
          <a:lstStyle/>
          <a:p>
            <a:r>
              <a:rPr lang="en-US" dirty="0" smtClean="0"/>
              <a:t>Say, </a:t>
            </a:r>
            <a:r>
              <a:rPr lang="en-US" i="1" dirty="0" smtClean="0"/>
              <a:t>“This is</a:t>
            </a:r>
            <a:r>
              <a:rPr lang="en-US" i="1" baseline="0" dirty="0" smtClean="0"/>
              <a:t> an example of a classroom matrix.  The classroom expectations are written in the left-hand column; the classroom routines are written across the top.  Remember, we don’t want to have more than 3-5 expectations.  We should have between 5-7 routines.  These routines are unique to your classroom; a science classroom won’t have the same expectations as an English classroom, and a kindergarten classroom won’t have the same expectations as a fifth grade classroom.  Once you’ve determined your expectations and your routines, you define each expectations in the context of the routine.  For example, on this matrix, ‘Respecting property (the expectation) during group work (the routine)’ looks like keeping materials organized and moving desks quietly.  You should have 2-3 examples of expectation-following behavior for each routine.  That is, each box should have 2-3 observable and measurable behaviors that define that expectation in the context of that routine.”  </a:t>
            </a:r>
            <a:r>
              <a:rPr lang="en-US" i="0" baseline="0" dirty="0" smtClean="0"/>
              <a:t>Ask if there are any questions, and answer accordingly.</a:t>
            </a:r>
            <a:endParaRPr lang="en-US" dirty="0"/>
          </a:p>
        </p:txBody>
      </p:sp>
      <p:sp>
        <p:nvSpPr>
          <p:cNvPr id="4" name="Slide Number Placeholder 3"/>
          <p:cNvSpPr>
            <a:spLocks noGrp="1"/>
          </p:cNvSpPr>
          <p:nvPr>
            <p:ph type="sldNum" sz="quarter" idx="10"/>
          </p:nvPr>
        </p:nvSpPr>
        <p:spPr/>
        <p:txBody>
          <a:bodyPr/>
          <a:lstStyle/>
          <a:p>
            <a:fld id="{06D05A26-0F8A-4EF0-A451-84E4804A03DA}" type="slidenum">
              <a:rPr lang="en-US" smtClean="0"/>
              <a:pPr/>
              <a:t>1</a:t>
            </a:fld>
            <a:endParaRPr lang="en-US"/>
          </a:p>
        </p:txBody>
      </p:sp>
      <p:sp>
        <p:nvSpPr>
          <p:cNvPr id="5" name="Date Placeholder 4"/>
          <p:cNvSpPr>
            <a:spLocks noGrp="1"/>
          </p:cNvSpPr>
          <p:nvPr>
            <p:ph type="dt" idx="11"/>
          </p:nvPr>
        </p:nvSpPr>
        <p:spPr/>
        <p:txBody>
          <a:bodyPr/>
          <a:lstStyle/>
          <a:p>
            <a:r>
              <a:rPr lang="en-US" smtClean="0"/>
              <a:t>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98567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228434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757393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1F6F4D2-2253-4FD0-899F-DCEC03C9EDA9}" type="slidenum">
              <a:rPr lang="en-US" smtClean="0"/>
              <a:pPr/>
              <a:t>‹#›</a:t>
            </a:fld>
            <a:endParaRPr lang="en-US"/>
          </a:p>
        </p:txBody>
      </p:sp>
    </p:spTree>
    <p:extLst>
      <p:ext uri="{BB962C8B-B14F-4D97-AF65-F5344CB8AC3E}">
        <p14:creationId xmlns:p14="http://schemas.microsoft.com/office/powerpoint/2010/main" val="390861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38623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6C2D-095D-4287-8D2B-D474D3A43131}"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92020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6C2D-095D-4287-8D2B-D474D3A43131}"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62074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6C2D-095D-4287-8D2B-D474D3A43131}"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16965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6C2D-095D-4287-8D2B-D474D3A43131}"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70560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6C2D-095D-4287-8D2B-D474D3A43131}"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296228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6C2D-095D-4287-8D2B-D474D3A43131}"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269627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6C2D-095D-4287-8D2B-D474D3A43131}"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44932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6C2D-095D-4287-8D2B-D474D3A43131}" type="datetimeFigureOut">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FFBEA-2A16-4E0A-A91D-FC9AB1FF07C3}" type="slidenum">
              <a:rPr lang="en-US" smtClean="0"/>
              <a:t>‹#›</a:t>
            </a:fld>
            <a:endParaRPr lang="en-US"/>
          </a:p>
        </p:txBody>
      </p:sp>
    </p:spTree>
    <p:extLst>
      <p:ext uri="{BB962C8B-B14F-4D97-AF65-F5344CB8AC3E}">
        <p14:creationId xmlns:p14="http://schemas.microsoft.com/office/powerpoint/2010/main" val="55254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AutoShape 2"/>
          <p:cNvSpPr>
            <a:spLocks noGrp="1" noChangeArrowheads="1"/>
          </p:cNvSpPr>
          <p:nvPr>
            <p:ph type="title"/>
          </p:nvPr>
        </p:nvSpPr>
        <p:spPr>
          <a:xfrm>
            <a:off x="381000" y="0"/>
            <a:ext cx="8763000" cy="609600"/>
          </a:xfrm>
        </p:spPr>
        <p:txBody>
          <a:bodyPr/>
          <a:lstStyle/>
          <a:p>
            <a:pPr algn="r"/>
            <a:r>
              <a:rPr lang="en-US" sz="3200" dirty="0">
                <a:latin typeface="+mn-lt"/>
              </a:rPr>
              <a:t>Rules within Routines Matrix</a:t>
            </a:r>
          </a:p>
        </p:txBody>
      </p:sp>
      <p:graphicFrame>
        <p:nvGraphicFramePr>
          <p:cNvPr id="227367" name="Group 39"/>
          <p:cNvGraphicFramePr>
            <a:graphicFrameLocks noGrp="1"/>
          </p:cNvGraphicFramePr>
          <p:nvPr>
            <p:ph type="tbl" idx="1"/>
          </p:nvPr>
        </p:nvGraphicFramePr>
        <p:xfrm>
          <a:off x="228600" y="990600"/>
          <a:ext cx="8763000" cy="5695950"/>
        </p:xfrm>
        <a:graphic>
          <a:graphicData uri="http://schemas.openxmlformats.org/drawingml/2006/table">
            <a:tbl>
              <a:tblPr/>
              <a:tblGrid>
                <a:gridCol w="1752600"/>
                <a:gridCol w="1752600"/>
                <a:gridCol w="1752600"/>
                <a:gridCol w="1752600"/>
                <a:gridCol w="1752600"/>
              </a:tblGrid>
              <a:tr h="15240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chemeClr val="accent2"/>
                          </a:solidFill>
                          <a:effectLst/>
                          <a:latin typeface="Arial" charset="0"/>
                        </a:rPr>
                        <a:t>Routines</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dirty="0" smtClean="0">
                        <a:ln>
                          <a:noFill/>
                        </a:ln>
                        <a:solidFill>
                          <a:schemeClr val="accent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chemeClr val="accent2"/>
                          </a:solidFill>
                          <a:effectLst/>
                          <a:latin typeface="Arial" charset="0"/>
                        </a:rPr>
                        <a:t>Rules</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Entering Classroom</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Seat Work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Small Group Activity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Leaving Classroom</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13716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Be Safe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716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Be Respectful</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2875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Be Responsible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27365" name="AutoShape 37"/>
          <p:cNvSpPr>
            <a:spLocks noChangeArrowheads="1"/>
          </p:cNvSpPr>
          <p:nvPr/>
        </p:nvSpPr>
        <p:spPr bwMode="auto">
          <a:xfrm>
            <a:off x="1752600" y="1143000"/>
            <a:ext cx="304800" cy="457200"/>
          </a:xfrm>
          <a:prstGeom prst="rightArrow">
            <a:avLst>
              <a:gd name="adj1" fmla="val 43750"/>
              <a:gd name="adj2" fmla="val 46875"/>
            </a:avLst>
          </a:prstGeom>
          <a:solidFill>
            <a:schemeClr val="folHlink"/>
          </a:solidFill>
          <a:ln w="9525">
            <a:noFill/>
            <a:miter lim="800000"/>
            <a:headEnd/>
            <a:tailEnd/>
          </a:ln>
          <a:effectLst/>
        </p:spPr>
        <p:txBody>
          <a:bodyPr wrap="none" anchor="ctr"/>
          <a:lstStyle/>
          <a:p>
            <a:endParaRPr lang="en-US"/>
          </a:p>
        </p:txBody>
      </p:sp>
      <p:sp>
        <p:nvSpPr>
          <p:cNvPr id="227366" name="AutoShape 38"/>
          <p:cNvSpPr>
            <a:spLocks noChangeArrowheads="1"/>
          </p:cNvSpPr>
          <p:nvPr/>
        </p:nvSpPr>
        <p:spPr bwMode="auto">
          <a:xfrm rot="5400000">
            <a:off x="914400" y="2209800"/>
            <a:ext cx="304800" cy="457200"/>
          </a:xfrm>
          <a:prstGeom prst="rightArrow">
            <a:avLst>
              <a:gd name="adj1" fmla="val 43750"/>
              <a:gd name="adj2" fmla="val 46875"/>
            </a:avLst>
          </a:prstGeom>
          <a:solidFill>
            <a:schemeClr val="folHlink"/>
          </a:solidFill>
          <a:ln w="9525">
            <a:noFill/>
            <a:miter lim="800000"/>
            <a:headEnd/>
            <a:tailEnd/>
          </a:ln>
          <a:effectLst/>
        </p:spPr>
        <p:txBody>
          <a:bodyPr wrap="none" anchor="ctr"/>
          <a:lstStyle/>
          <a:p>
            <a:endParaRPr lang="en-US"/>
          </a:p>
        </p:txBody>
      </p:sp>
      <p:graphicFrame>
        <p:nvGraphicFramePr>
          <p:cNvPr id="6" name="Group 57"/>
          <p:cNvGraphicFramePr>
            <a:graphicFrameLocks/>
          </p:cNvGraphicFramePr>
          <p:nvPr>
            <p:extLst>
              <p:ext uri="{D42A27DB-BD31-4B8C-83A1-F6EECF244321}">
                <p14:modId xmlns:p14="http://schemas.microsoft.com/office/powerpoint/2010/main" val="3133068699"/>
              </p:ext>
            </p:extLst>
          </p:nvPr>
        </p:nvGraphicFramePr>
        <p:xfrm>
          <a:off x="0" y="0"/>
          <a:ext cx="9143999" cy="8246826"/>
        </p:xfrm>
        <a:graphic>
          <a:graphicData uri="http://schemas.openxmlformats.org/drawingml/2006/table">
            <a:tbl>
              <a:tblPr/>
              <a:tblGrid>
                <a:gridCol w="1684819"/>
                <a:gridCol w="1491836"/>
                <a:gridCol w="1491836"/>
                <a:gridCol w="1491836"/>
                <a:gridCol w="1491836"/>
                <a:gridCol w="1491836"/>
              </a:tblGrid>
              <a:tr h="767954">
                <a:tc rowSpan="2">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rPr>
                        <a:t>Expectations</a:t>
                      </a:r>
                    </a:p>
                  </a:txBody>
                  <a:tcPr anchor="b" anchorCtr="1"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5">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rPr>
                        <a:t> Meyer Classroom Routines</a:t>
                      </a:r>
                      <a:endParaRPr kumimoji="0" lang="en-US" sz="2000" b="0" i="0" u="none" strike="noStrike" cap="none" normalizeH="0" baseline="0" dirty="0" smtClean="0">
                        <a:ln>
                          <a:noFill/>
                        </a:ln>
                        <a:solidFill>
                          <a:schemeClr val="tx1"/>
                        </a:solidFill>
                        <a:effectLst/>
                        <a:latin typeface="+mn-lt"/>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46547">
                <a:tc vMerge="1">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Group work</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Desk work</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Quizzes and tests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Arrival</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Dismissal</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r>
              <a:tr h="1712516">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cs typeface="Times New Roman" pitchFamily="18" charset="0"/>
                        </a:rPr>
                        <a:t>Ready</a:t>
                      </a:r>
                      <a:endParaRPr kumimoji="0" lang="en-US" sz="2000" b="1"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Offer ideas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Complete all tasks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Sit with chair  legs  on the ground</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Raise your hand </a:t>
                      </a:r>
                      <a:r>
                        <a:rPr kumimoji="0" lang="en-US" sz="1600" b="0" i="0" u="none" strike="noStrike" cap="none" normalizeH="0" baseline="0" smtClean="0">
                          <a:ln>
                            <a:noFill/>
                          </a:ln>
                          <a:solidFill>
                            <a:schemeClr val="tx1"/>
                          </a:solidFill>
                          <a:effectLst/>
                          <a:latin typeface="+mn-lt"/>
                          <a:cs typeface="Times New Roman" pitchFamily="18" charset="0"/>
                        </a:rPr>
                        <a:t>for help</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Study for all assessments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Read through and double-check all work</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Get worksheet for the day off the counter</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 Get journal out ready for daily warm-up</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Check on homework</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Pack necessary materials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16485">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cs typeface="Times New Roman" pitchFamily="18" charset="0"/>
                        </a:rPr>
                        <a:t>Respectful</a:t>
                      </a:r>
                      <a:endParaRPr kumimoji="0" lang="en-US" sz="2000" b="1"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Compliment others’ ideas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Listen and make eye contact</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Work silently</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mn-cs"/>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mn-cs"/>
                        </a:rPr>
                        <a:t>Read quietly if finished ahead of others</a:t>
                      </a:r>
                      <a:endParaRPr kumimoji="0" lang="en-US" sz="1600" b="0" i="0" u="none" strike="noStrike" cap="none" normalizeH="0" baseline="0" dirty="0" smtClean="0">
                        <a:ln>
                          <a:noFill/>
                        </a:ln>
                        <a:solidFill>
                          <a:schemeClr val="tx1"/>
                        </a:solidFill>
                        <a:effectLst/>
                        <a:latin typeface="+mn-lt"/>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eyes on your own paper</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Study with others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rPr>
                        <a:t>Keep phone off and in bag</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rPr>
                        <a:t>Move out of the way quickly in the hall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Wait for the teacher to dismiss you</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Hold doors for those with bags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14500">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cs typeface="Times New Roman" pitchFamily="18" charset="0"/>
                        </a:rPr>
                        <a:t>Responsible</a:t>
                      </a:r>
                      <a:endParaRPr kumimoji="0" lang="en-US" sz="2000" b="1"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materials organized</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Move desks </a:t>
                      </a:r>
                      <a:r>
                        <a:rPr kumimoji="0" lang="en-US" sz="1600" b="0" i="0" u="none" strike="noStrike" cap="none" normalizeH="0" baseline="0" dirty="0" smtClean="0">
                          <a:ln>
                            <a:noFill/>
                          </a:ln>
                          <a:solidFill>
                            <a:schemeClr val="tx1"/>
                          </a:solidFill>
                          <a:effectLst/>
                          <a:latin typeface="+mn-lt"/>
                          <a:cs typeface="Times New Roman" pitchFamily="18" charset="0"/>
                        </a:rPr>
                        <a:t>quietly</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defRPr/>
                      </a:pPr>
                      <a:r>
                        <a:rPr kumimoji="0" lang="en-US" sz="1600" b="0" i="0" u="none" strike="noStrike" cap="none" normalizeH="0" baseline="0" dirty="0" smtClean="0">
                          <a:ln>
                            <a:noFill/>
                          </a:ln>
                          <a:solidFill>
                            <a:schemeClr val="tx1"/>
                          </a:solidFill>
                          <a:effectLst/>
                          <a:latin typeface="+mn-lt"/>
                          <a:cs typeface="Times New Roman" pitchFamily="18" charset="0"/>
                        </a:rPr>
                        <a:t>Use and replace technology appropriately</a:t>
                      </a:r>
                      <a:endParaRPr kumimoji="0" lang="en-US" sz="1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desk area clean</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aisles </a:t>
                      </a:r>
                      <a:r>
                        <a:rPr kumimoji="0" lang="en-US" sz="1600" b="0" i="0" u="none" strike="noStrike" cap="none" normalizeH="0" baseline="0" dirty="0" smtClean="0">
                          <a:ln>
                            <a:noFill/>
                          </a:ln>
                          <a:solidFill>
                            <a:schemeClr val="tx1"/>
                          </a:solidFill>
                          <a:effectLst/>
                          <a:latin typeface="+mn-lt"/>
                          <a:cs typeface="Times New Roman" pitchFamily="18" charset="0"/>
                        </a:rPr>
                        <a:t>clear</a:t>
                      </a:r>
                    </a:p>
                    <a:p>
                      <a:pPr marL="0" marR="0" lvl="0" indent="0" algn="ctr" defTabSz="914400" rtl="0" eaLnBrk="0" fontAlgn="base" latinLnBrk="0" hangingPunct="0">
                        <a:lnSpc>
                          <a:spcPct val="100000"/>
                        </a:lnSpc>
                        <a:spcBef>
                          <a:spcPct val="0"/>
                        </a:spcBef>
                        <a:spcAft>
                          <a:spcPct val="0"/>
                        </a:spcAft>
                        <a:buClr>
                          <a:schemeClr val="tx2"/>
                        </a:buClr>
                        <a:buSzTx/>
                        <a:buFontTx/>
                        <a:buNone/>
                        <a:tabLst/>
                        <a:defRPr/>
                      </a:pPr>
                      <a:r>
                        <a:rPr kumimoji="0" lang="en-US" sz="1600" b="0" i="0" u="none" strike="noStrike" cap="none" normalizeH="0" baseline="0" dirty="0" smtClean="0">
                          <a:ln>
                            <a:noFill/>
                          </a:ln>
                          <a:solidFill>
                            <a:schemeClr val="tx1"/>
                          </a:solidFill>
                          <a:effectLst/>
                          <a:latin typeface="+mn-lt"/>
                          <a:cs typeface="Times New Roman" pitchFamily="18" charset="0"/>
                        </a:rPr>
                        <a:t>Use and replace technology appropriately</a:t>
                      </a:r>
                      <a:endParaRPr kumimoji="0" lang="en-US" sz="1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desk area clean</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Use and replace technology appropriately</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Be careful of lab equipment and other’s belongings </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Move chairs quietly</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Push chairs under desks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Walk into the hallway</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805610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17441799"/>
              </p:ext>
            </p:extLst>
          </p:nvPr>
        </p:nvGraphicFramePr>
        <p:xfrm>
          <a:off x="0" y="76199"/>
          <a:ext cx="9143999" cy="6793322"/>
        </p:xfrm>
        <a:graphic>
          <a:graphicData uri="http://schemas.openxmlformats.org/drawingml/2006/table">
            <a:tbl>
              <a:tblPr firstRow="1" firstCol="1" bandRow="1"/>
              <a:tblGrid>
                <a:gridCol w="2241423"/>
                <a:gridCol w="1282069"/>
                <a:gridCol w="1164033"/>
                <a:gridCol w="1005814"/>
                <a:gridCol w="1061693"/>
                <a:gridCol w="1138291"/>
                <a:gridCol w="1250676"/>
              </a:tblGrid>
              <a:tr h="1540355">
                <a:tc>
                  <a:txBody>
                    <a:bodyPr/>
                    <a:lstStyle/>
                    <a:p>
                      <a:pPr marL="0" marR="0" algn="ctr">
                        <a:lnSpc>
                          <a:spcPct val="115000"/>
                        </a:lnSpc>
                        <a:spcBef>
                          <a:spcPts val="0"/>
                        </a:spcBef>
                        <a:spcAft>
                          <a:spcPts val="0"/>
                        </a:spcAft>
                      </a:pPr>
                      <a:endParaRPr lang="en-US" sz="700" dirty="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i="1" dirty="0">
                          <a:effectLst/>
                          <a:latin typeface="Calibri"/>
                          <a:ea typeface="Calibri"/>
                          <a:cs typeface="Calibri"/>
                        </a:rPr>
                        <a:t> </a:t>
                      </a:r>
                      <a:endParaRPr lang="en-US" sz="700" dirty="0">
                        <a:effectLst/>
                        <a:latin typeface="Calibri"/>
                        <a:ea typeface="Calibri"/>
                        <a:cs typeface="Times New Roman"/>
                      </a:endParaRPr>
                    </a:p>
                    <a:p>
                      <a:pPr marL="0" marR="0">
                        <a:lnSpc>
                          <a:spcPct val="115000"/>
                        </a:lnSpc>
                        <a:spcBef>
                          <a:spcPts val="0"/>
                        </a:spcBef>
                        <a:spcAft>
                          <a:spcPts val="0"/>
                        </a:spcAft>
                      </a:pPr>
                      <a:r>
                        <a:rPr lang="en-US" sz="1200" b="1" i="1" dirty="0">
                          <a:effectLst/>
                          <a:latin typeface="Calibri"/>
                          <a:ea typeface="Calibri"/>
                          <a:cs typeface="Calibri"/>
                        </a:rPr>
                        <a:t> </a:t>
                      </a:r>
                      <a:endParaRPr lang="en-US" sz="700" dirty="0">
                        <a:effectLst/>
                        <a:latin typeface="Calibri"/>
                        <a:ea typeface="Calibri"/>
                        <a:cs typeface="Times New Roman"/>
                      </a:endParaRPr>
                    </a:p>
                    <a:p>
                      <a:pPr marL="0" marR="0">
                        <a:lnSpc>
                          <a:spcPct val="115000"/>
                        </a:lnSpc>
                        <a:spcBef>
                          <a:spcPts val="0"/>
                        </a:spcBef>
                        <a:spcAft>
                          <a:spcPts val="0"/>
                        </a:spcAft>
                      </a:pPr>
                      <a:r>
                        <a:rPr lang="en-US" sz="1200" b="1" i="1" dirty="0">
                          <a:effectLst/>
                          <a:latin typeface="Calibri"/>
                          <a:ea typeface="Calibri"/>
                          <a:cs typeface="Calibri"/>
                        </a:rPr>
                        <a:t>Classroom</a:t>
                      </a:r>
                      <a:endParaRPr lang="en-US" sz="700" dirty="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Cafeteria</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Bus</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Hallway</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Common Area/ Office</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 </a:t>
                      </a:r>
                      <a:endParaRPr lang="en-US" sz="700">
                        <a:effectLst/>
                        <a:latin typeface="Calibri"/>
                        <a:ea typeface="Calibri"/>
                        <a:cs typeface="Times New Roman"/>
                      </a:endParaRPr>
                    </a:p>
                    <a:p>
                      <a:pPr marL="0" marR="0">
                        <a:lnSpc>
                          <a:spcPct val="115000"/>
                        </a:lnSpc>
                        <a:spcBef>
                          <a:spcPts val="0"/>
                        </a:spcBef>
                        <a:spcAft>
                          <a:spcPts val="0"/>
                        </a:spcAft>
                      </a:pPr>
                      <a:r>
                        <a:rPr lang="en-US" sz="1200" b="1" i="1">
                          <a:effectLst/>
                          <a:latin typeface="Calibri"/>
                          <a:ea typeface="Calibri"/>
                          <a:cs typeface="Calibri"/>
                        </a:rPr>
                        <a:t>Bathroom</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0559">
                <a:tc>
                  <a:txBody>
                    <a:bodyPr/>
                    <a:lstStyle/>
                    <a:p>
                      <a:pPr marL="0" marR="0">
                        <a:lnSpc>
                          <a:spcPct val="115000"/>
                        </a:lnSpc>
                        <a:spcBef>
                          <a:spcPts val="0"/>
                        </a:spcBef>
                        <a:spcAft>
                          <a:spcPts val="0"/>
                        </a:spcAft>
                      </a:pPr>
                      <a:r>
                        <a:rPr lang="en-US" sz="1600">
                          <a:effectLst/>
                          <a:latin typeface="Cooper Black"/>
                          <a:ea typeface="Calibri"/>
                          <a:cs typeface="Times New Roman"/>
                        </a:rPr>
                        <a:t>Ready to Learn</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Be prepared</a:t>
                      </a:r>
                      <a:endParaRPr lang="en-US" sz="105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Be on time</a:t>
                      </a:r>
                      <a:endParaRPr lang="en-US" sz="105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ID on and visible </a:t>
                      </a:r>
                      <a:endParaRPr lang="en-US" sz="105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Follow directions</a:t>
                      </a:r>
                      <a:endParaRPr lang="en-US" sz="1050" dirty="0">
                        <a:effectLst/>
                        <a:latin typeface="Calibri"/>
                        <a:ea typeface="Calibri"/>
                        <a:cs typeface="Times New Roman"/>
                      </a:endParaRPr>
                    </a:p>
                    <a:p>
                      <a:pPr marL="228600" marR="0">
                        <a:lnSpc>
                          <a:spcPct val="115000"/>
                        </a:lnSpc>
                        <a:spcBef>
                          <a:spcPts val="0"/>
                        </a:spcBef>
                        <a:spcAft>
                          <a:spcPts val="0"/>
                        </a:spcAft>
                      </a:pPr>
                      <a:r>
                        <a:rPr lang="en-US" sz="1000" b="1" i="1" dirty="0">
                          <a:effectLst/>
                          <a:latin typeface="Calibri"/>
                          <a:ea typeface="Calibri"/>
                          <a:cs typeface="Times New Roman"/>
                        </a:rPr>
                        <a:t>1</a:t>
                      </a:r>
                      <a:r>
                        <a:rPr lang="en-US" sz="1000" b="1" i="1" baseline="30000" dirty="0">
                          <a:effectLst/>
                          <a:latin typeface="Calibri"/>
                          <a:ea typeface="Calibri"/>
                          <a:cs typeface="Times New Roman"/>
                        </a:rPr>
                        <a:t>st</a:t>
                      </a:r>
                      <a:r>
                        <a:rPr lang="en-US" sz="1000" b="1" i="1" dirty="0">
                          <a:effectLst/>
                          <a:latin typeface="Calibri"/>
                          <a:ea typeface="Calibri"/>
                          <a:cs typeface="Times New Roman"/>
                        </a:rPr>
                        <a:t> time given</a:t>
                      </a:r>
                      <a:endParaRPr lang="en-US" sz="1050" dirty="0">
                        <a:effectLst/>
                        <a:latin typeface="Calibri"/>
                        <a:ea typeface="Calibri"/>
                        <a:cs typeface="Times New Roman"/>
                      </a:endParaRPr>
                    </a:p>
                    <a:p>
                      <a:pPr marL="0" marR="0">
                        <a:lnSpc>
                          <a:spcPct val="115000"/>
                        </a:lnSpc>
                        <a:spcBef>
                          <a:spcPts val="0"/>
                        </a:spcBef>
                        <a:spcAft>
                          <a:spcPts val="0"/>
                        </a:spcAft>
                      </a:pPr>
                      <a:r>
                        <a:rPr lang="en-US" sz="1000" b="1" i="1" dirty="0">
                          <a:effectLst/>
                          <a:latin typeface="Calibri"/>
                          <a:ea typeface="Calibri"/>
                          <a:cs typeface="Times New Roman"/>
                        </a:rPr>
                        <a:t> </a:t>
                      </a:r>
                      <a:endParaRPr lang="en-US" sz="1050" dirty="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ID on and visible</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Single file line while waiting for food </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Obey rules of the bus</a:t>
                      </a:r>
                      <a:endParaRPr lang="en-US" sz="700">
                        <a:effectLst/>
                        <a:latin typeface="Calibri"/>
                        <a:ea typeface="Calibri"/>
                        <a:cs typeface="Times New Roman"/>
                      </a:endParaRPr>
                    </a:p>
                    <a:p>
                      <a:pPr marL="0" marR="0">
                        <a:lnSpc>
                          <a:spcPct val="115000"/>
                        </a:lnSpc>
                        <a:spcBef>
                          <a:spcPts val="0"/>
                        </a:spcBef>
                        <a:spcAft>
                          <a:spcPts val="0"/>
                        </a:spcAft>
                      </a:pPr>
                      <a:r>
                        <a:rPr lang="en-US" sz="600" b="1" i="1">
                          <a:effectLst/>
                          <a:latin typeface="Calibri"/>
                          <a:ea typeface="Calibri"/>
                          <a:cs typeface="Times New Roman"/>
                        </a:rPr>
                        <a:t> </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Walk quietly</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Go directly to class</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ID on and visible</a:t>
                      </a:r>
                      <a:endParaRPr lang="en-US" sz="700">
                        <a:effectLst/>
                        <a:latin typeface="Calibri"/>
                        <a:ea typeface="Calibri"/>
                        <a:cs typeface="Times New Roman"/>
                      </a:endParaRPr>
                    </a:p>
                    <a:p>
                      <a:pPr marL="0" marR="0">
                        <a:lnSpc>
                          <a:spcPct val="115000"/>
                        </a:lnSpc>
                        <a:spcBef>
                          <a:spcPts val="0"/>
                        </a:spcBef>
                        <a:spcAft>
                          <a:spcPts val="0"/>
                        </a:spcAft>
                      </a:pPr>
                      <a:r>
                        <a:rPr lang="en-US" sz="600" b="1" i="1">
                          <a:effectLst/>
                          <a:latin typeface="Calibri"/>
                          <a:ea typeface="Calibri"/>
                          <a:cs typeface="Times New Roman"/>
                        </a:rPr>
                        <a:t> </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Keep space clean</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Model appropriate behavior for others</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Use restroom between classes</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0532">
                <a:tc>
                  <a:txBody>
                    <a:bodyPr/>
                    <a:lstStyle/>
                    <a:p>
                      <a:pPr marL="0" marR="0">
                        <a:lnSpc>
                          <a:spcPct val="115000"/>
                        </a:lnSpc>
                        <a:spcBef>
                          <a:spcPts val="0"/>
                        </a:spcBef>
                        <a:spcAft>
                          <a:spcPts val="0"/>
                        </a:spcAft>
                      </a:pPr>
                      <a:r>
                        <a:rPr lang="en-US" sz="1600">
                          <a:effectLst/>
                          <a:latin typeface="Cooper Black"/>
                          <a:ea typeface="Calibri"/>
                          <a:cs typeface="Times New Roman"/>
                        </a:rPr>
                        <a:t>Respectful</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Use school appropriate language</a:t>
                      </a:r>
                      <a:endParaRPr lang="en-US" sz="105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Sit appropriately</a:t>
                      </a:r>
                      <a:endParaRPr lang="en-US" sz="105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No gum/candy</a:t>
                      </a:r>
                      <a:endParaRPr lang="en-US" sz="105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Keep hands, feet and objects to self</a:t>
                      </a:r>
                      <a:endParaRPr lang="en-US" sz="105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000" b="1" i="1" dirty="0">
                          <a:effectLst/>
                          <a:latin typeface="Calibri"/>
                          <a:ea typeface="Calibri"/>
                          <a:cs typeface="Times New Roman"/>
                        </a:rPr>
                        <a:t>Treat equipment and materials carefully</a:t>
                      </a:r>
                      <a:endParaRPr lang="en-US" sz="1050" dirty="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Keep food on tray </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Remain seated</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Obey lunch supervisors</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Keep hands/feet to self</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Use school appropriate language</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Speak in polite, quiet voices</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Remain seated</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Listen to the driver</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Use school appropriate language</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Use inside voices </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Walk Quietly</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Obey all Adults</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Keep hands and feet to self</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No technology</a:t>
                      </a:r>
                      <a:endParaRPr lang="en-US" sz="700">
                        <a:effectLst/>
                        <a:latin typeface="Calibri"/>
                        <a:ea typeface="Calibri"/>
                        <a:cs typeface="Times New Roman"/>
                      </a:endParaRPr>
                    </a:p>
                    <a:p>
                      <a:pPr marL="228600" marR="0">
                        <a:lnSpc>
                          <a:spcPct val="115000"/>
                        </a:lnSpc>
                        <a:spcBef>
                          <a:spcPts val="0"/>
                        </a:spcBef>
                        <a:spcAft>
                          <a:spcPts val="0"/>
                        </a:spcAft>
                      </a:pPr>
                      <a:r>
                        <a:rPr lang="en-US" sz="700">
                          <a:effectLst/>
                          <a:latin typeface="Calibri"/>
                          <a:ea typeface="Calibri"/>
                          <a:cs typeface="Times New Roman"/>
                        </a:rPr>
                        <a:t> </a:t>
                      </a: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Obey all school rules</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Stay in supervised area</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Model school appropriate behavior for others</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No technology</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Respect privacy</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Wash hands</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Keep restroom clean</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Put trash in the wastebasket</a:t>
                      </a:r>
                      <a:endParaRPr lang="en-US" sz="700">
                        <a:effectLst/>
                        <a:latin typeface="Calibri"/>
                        <a:ea typeface="Calibri"/>
                        <a:cs typeface="Times New Roman"/>
                      </a:endParaRPr>
                    </a:p>
                    <a:p>
                      <a:pPr marL="0" marR="0">
                        <a:lnSpc>
                          <a:spcPct val="115000"/>
                        </a:lnSpc>
                        <a:spcBef>
                          <a:spcPts val="0"/>
                        </a:spcBef>
                        <a:spcAft>
                          <a:spcPts val="0"/>
                        </a:spcAft>
                      </a:pPr>
                      <a:r>
                        <a:rPr lang="en-US" sz="700">
                          <a:effectLst/>
                          <a:latin typeface="Calibri"/>
                          <a:ea typeface="Calibri"/>
                          <a:cs typeface="Times New Roman"/>
                        </a:rPr>
                        <a:t> </a:t>
                      </a: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0355">
                <a:tc>
                  <a:txBody>
                    <a:bodyPr/>
                    <a:lstStyle/>
                    <a:p>
                      <a:pPr marL="0" marR="0">
                        <a:lnSpc>
                          <a:spcPct val="115000"/>
                        </a:lnSpc>
                        <a:spcBef>
                          <a:spcPts val="0"/>
                        </a:spcBef>
                        <a:spcAft>
                          <a:spcPts val="0"/>
                        </a:spcAft>
                      </a:pPr>
                      <a:r>
                        <a:rPr lang="en-US" sz="1600">
                          <a:effectLst/>
                          <a:latin typeface="Cooper Black"/>
                          <a:ea typeface="Calibri"/>
                          <a:cs typeface="Times New Roman"/>
                        </a:rPr>
                        <a:t>Responsible</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Be on task</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Clean after self</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Complete assignments</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dirty="0">
                          <a:effectLst/>
                          <a:latin typeface="Calibri"/>
                          <a:ea typeface="Calibri"/>
                          <a:cs typeface="Times New Roman"/>
                        </a:rPr>
                        <a:t>Make nutritious choices </a:t>
                      </a:r>
                      <a:endParaRPr lang="en-US" sz="7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dirty="0">
                          <a:effectLst/>
                          <a:latin typeface="Calibri"/>
                          <a:ea typeface="Calibri"/>
                          <a:cs typeface="Times New Roman"/>
                        </a:rPr>
                        <a:t>Be a role model for others</a:t>
                      </a:r>
                      <a:endParaRPr lang="en-US" sz="700" dirty="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dirty="0">
                          <a:effectLst/>
                          <a:latin typeface="Calibri"/>
                          <a:ea typeface="Calibri"/>
                          <a:cs typeface="Times New Roman"/>
                        </a:rPr>
                        <a:t>Collect belongings before getting on/off </a:t>
                      </a:r>
                      <a:endParaRPr lang="en-US" sz="700" dirty="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Model appropriate behavior</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No technology </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Model school appropriate behavior</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Use quiet voice</a:t>
                      </a:r>
                      <a:endParaRPr lang="en-US" sz="70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a:effectLst/>
                          <a:latin typeface="Calibri"/>
                          <a:ea typeface="Calibri"/>
                          <a:cs typeface="Times New Roman"/>
                        </a:rPr>
                        <a:t>Return to class as soon as possible</a:t>
                      </a:r>
                      <a:endParaRPr lang="en-US" sz="70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a:buChar char=""/>
                      </a:pPr>
                      <a:r>
                        <a:rPr lang="en-US" sz="600" b="1" i="1" dirty="0">
                          <a:effectLst/>
                          <a:latin typeface="Calibri"/>
                          <a:ea typeface="Calibri"/>
                          <a:cs typeface="Times New Roman"/>
                        </a:rPr>
                        <a:t>Choose appropriate time to use restroom</a:t>
                      </a:r>
                      <a:endParaRPr lang="en-US" sz="7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dirty="0">
                          <a:effectLst/>
                          <a:latin typeface="Calibri"/>
                          <a:ea typeface="Calibri"/>
                          <a:cs typeface="Times New Roman"/>
                        </a:rPr>
                        <a:t>Walk quietly in hallway</a:t>
                      </a:r>
                      <a:endParaRPr lang="en-US" sz="700" dirty="0">
                        <a:effectLst/>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600" b="1" i="1" dirty="0">
                          <a:effectLst/>
                          <a:latin typeface="Calibri"/>
                          <a:ea typeface="Calibri"/>
                          <a:cs typeface="Times New Roman"/>
                        </a:rPr>
                        <a:t>Return to class as soon as possible</a:t>
                      </a:r>
                      <a:endParaRPr lang="en-US" sz="700" dirty="0">
                        <a:effectLst/>
                        <a:latin typeface="Calibri"/>
                        <a:ea typeface="Calibri"/>
                        <a:cs typeface="Times New Roman"/>
                      </a:endParaRPr>
                    </a:p>
                  </a:txBody>
                  <a:tcPr marL="41187" marR="41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50" name="Picture 2" descr="http://www.pageresource.com/clipart/clipart/animals/birds/eagles/eagle-profi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8" y="7961"/>
            <a:ext cx="1609725"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94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591</Words>
  <Application>Microsoft Office PowerPoint</Application>
  <PresentationFormat>On-screen Show (4:3)</PresentationFormat>
  <Paragraphs>155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Rules within Routines Matrix</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within Routines Matrix</dc:title>
  <dc:creator>Diane Myers</dc:creator>
  <cp:lastModifiedBy>AISD Employee</cp:lastModifiedBy>
  <cp:revision>9</cp:revision>
  <dcterms:created xsi:type="dcterms:W3CDTF">2015-02-11T21:11:11Z</dcterms:created>
  <dcterms:modified xsi:type="dcterms:W3CDTF">2015-08-20T19:29:00Z</dcterms:modified>
</cp:coreProperties>
</file>