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1E4BF6-6EFC-46A9-86AB-1881B8F6C16B}" type="datetimeFigureOut">
              <a:rPr lang="en-US" smtClean="0"/>
              <a:t>8/22/2015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F047F6-E4CF-4B15-876E-F71C5CEE58D9}" type="slidenum">
              <a:rPr lang="en-US" smtClean="0"/>
              <a:t>‹#›</a:t>
            </a:fld>
            <a:endParaRPr lang="en-US"/>
          </a:p>
        </p:txBody>
      </p:sp>
    </p:spTree>
    <p:extLst>
      <p:ext uri="{BB962C8B-B14F-4D97-AF65-F5344CB8AC3E}">
        <p14:creationId xmlns:p14="http://schemas.microsoft.com/office/powerpoint/2010/main" val="2019035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92275" y="685800"/>
            <a:ext cx="3473450" cy="2606675"/>
          </a:xfrm>
        </p:spPr>
      </p:sp>
      <p:sp>
        <p:nvSpPr>
          <p:cNvPr id="3" name="Notes Placeholder 2"/>
          <p:cNvSpPr>
            <a:spLocks noGrp="1"/>
          </p:cNvSpPr>
          <p:nvPr>
            <p:ph type="body" idx="1"/>
          </p:nvPr>
        </p:nvSpPr>
        <p:spPr/>
        <p:txBody>
          <a:bodyPr>
            <a:normAutofit/>
          </a:bodyPr>
          <a:lstStyle/>
          <a:p>
            <a:r>
              <a:rPr lang="en-US" dirty="0" smtClean="0"/>
              <a:t>Say, </a:t>
            </a:r>
            <a:r>
              <a:rPr lang="en-US" i="1" dirty="0" smtClean="0"/>
              <a:t>“This is</a:t>
            </a:r>
            <a:r>
              <a:rPr lang="en-US" i="1" baseline="0" dirty="0" smtClean="0"/>
              <a:t> an example of a classroom matrix.  The classroom expectations are written in the left-hand column; the classroom routines are written across the top.  Remember, we don’t want to have more than 3-5 expectations.  We should have between 5-7 routines.  These routines are unique to your classroom; a science classroom won’t have the same expectations as an English classroom, and a kindergarten classroom won’t have the same expectations as a fifth grade classroom.  Once you’ve determined your expectations and your routines, you define each expectations in the context of the routine.  For example, on this matrix, ‘Respecting property (the expectation) during group work (the routine)’ looks like keeping materials organized and moving desks quietly.  You should have 2-3 examples of expectation-following behavior for each routine.  That is, each box should have 2-3 observable and measurable behaviors that define that expectation in the context of that routine.”  </a:t>
            </a:r>
            <a:r>
              <a:rPr lang="en-US" i="0" baseline="0" dirty="0" smtClean="0"/>
              <a:t>Ask if there are any questions, and answer accordingly.</a:t>
            </a:r>
            <a:endParaRPr lang="en-US" dirty="0"/>
          </a:p>
        </p:txBody>
      </p:sp>
      <p:sp>
        <p:nvSpPr>
          <p:cNvPr id="4" name="Slide Number Placeholder 3"/>
          <p:cNvSpPr>
            <a:spLocks noGrp="1"/>
          </p:cNvSpPr>
          <p:nvPr>
            <p:ph type="sldNum" sz="quarter" idx="10"/>
          </p:nvPr>
        </p:nvSpPr>
        <p:spPr/>
        <p:txBody>
          <a:bodyPr/>
          <a:lstStyle/>
          <a:p>
            <a:fld id="{06D05A26-0F8A-4EF0-A451-84E4804A03DA}" type="slidenum">
              <a:rPr lang="en-US" smtClean="0"/>
              <a:pPr/>
              <a:t>1</a:t>
            </a:fld>
            <a:endParaRPr lang="en-US"/>
          </a:p>
        </p:txBody>
      </p:sp>
      <p:sp>
        <p:nvSpPr>
          <p:cNvPr id="5" name="Date Placeholder 4"/>
          <p:cNvSpPr>
            <a:spLocks noGrp="1"/>
          </p:cNvSpPr>
          <p:nvPr>
            <p:ph type="dt" idx="11"/>
          </p:nvPr>
        </p:nvSpPr>
        <p:spPr/>
        <p:txBody>
          <a:bodyPr/>
          <a:lstStyle/>
          <a:p>
            <a:r>
              <a:rPr lang="en-US" smtClean="0"/>
              <a:t> </a:t>
            </a:r>
            <a:endParaRPr lang="en-US" dirty="0"/>
          </a:p>
        </p:txBody>
      </p:sp>
    </p:spTree>
    <p:extLst>
      <p:ext uri="{BB962C8B-B14F-4D97-AF65-F5344CB8AC3E}">
        <p14:creationId xmlns:p14="http://schemas.microsoft.com/office/powerpoint/2010/main" val="2793135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226C2D-095D-4287-8D2B-D474D3A43131}" type="datetimeFigureOut">
              <a:rPr lang="en-US" smtClean="0"/>
              <a:t>8/22/2015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5FFBEA-2A16-4E0A-A91D-FC9AB1FF07C3}" type="slidenum">
              <a:rPr lang="en-US" smtClean="0"/>
              <a:t>‹#›</a:t>
            </a:fld>
            <a:endParaRPr lang="en-US"/>
          </a:p>
        </p:txBody>
      </p:sp>
    </p:spTree>
    <p:extLst>
      <p:ext uri="{BB962C8B-B14F-4D97-AF65-F5344CB8AC3E}">
        <p14:creationId xmlns:p14="http://schemas.microsoft.com/office/powerpoint/2010/main" val="985670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6C2D-095D-4287-8D2B-D474D3A43131}" type="datetimeFigureOut">
              <a:rPr lang="en-US" smtClean="0"/>
              <a:t>8/22/2015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5FFBEA-2A16-4E0A-A91D-FC9AB1FF07C3}" type="slidenum">
              <a:rPr lang="en-US" smtClean="0"/>
              <a:t>‹#›</a:t>
            </a:fld>
            <a:endParaRPr lang="en-US"/>
          </a:p>
        </p:txBody>
      </p:sp>
    </p:spTree>
    <p:extLst>
      <p:ext uri="{BB962C8B-B14F-4D97-AF65-F5344CB8AC3E}">
        <p14:creationId xmlns:p14="http://schemas.microsoft.com/office/powerpoint/2010/main" val="2284341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6C2D-095D-4287-8D2B-D474D3A43131}" type="datetimeFigureOut">
              <a:rPr lang="en-US" smtClean="0"/>
              <a:t>8/22/2015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5FFBEA-2A16-4E0A-A91D-FC9AB1FF07C3}" type="slidenum">
              <a:rPr lang="en-US" smtClean="0"/>
              <a:t>‹#›</a:t>
            </a:fld>
            <a:endParaRPr lang="en-US"/>
          </a:p>
        </p:txBody>
      </p:sp>
    </p:spTree>
    <p:extLst>
      <p:ext uri="{BB962C8B-B14F-4D97-AF65-F5344CB8AC3E}">
        <p14:creationId xmlns:p14="http://schemas.microsoft.com/office/powerpoint/2010/main" val="757393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r>
              <a:rPr lang="en-US" smtClean="0"/>
              <a:t>Click icon to add table</a:t>
            </a:r>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C1F6F4D2-2253-4FD0-899F-DCEC03C9EDA9}" type="slidenum">
              <a:rPr lang="en-US" smtClean="0"/>
              <a:pPr/>
              <a:t>‹#›</a:t>
            </a:fld>
            <a:endParaRPr lang="en-US"/>
          </a:p>
        </p:txBody>
      </p:sp>
    </p:spTree>
    <p:extLst>
      <p:ext uri="{BB962C8B-B14F-4D97-AF65-F5344CB8AC3E}">
        <p14:creationId xmlns:p14="http://schemas.microsoft.com/office/powerpoint/2010/main" val="3908611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226C2D-095D-4287-8D2B-D474D3A43131}" type="datetimeFigureOut">
              <a:rPr lang="en-US" smtClean="0"/>
              <a:t>8/22/2015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5FFBEA-2A16-4E0A-A91D-FC9AB1FF07C3}" type="slidenum">
              <a:rPr lang="en-US" smtClean="0"/>
              <a:t>‹#›</a:t>
            </a:fld>
            <a:endParaRPr lang="en-US"/>
          </a:p>
        </p:txBody>
      </p:sp>
    </p:spTree>
    <p:extLst>
      <p:ext uri="{BB962C8B-B14F-4D97-AF65-F5344CB8AC3E}">
        <p14:creationId xmlns:p14="http://schemas.microsoft.com/office/powerpoint/2010/main" val="3386236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226C2D-095D-4287-8D2B-D474D3A43131}" type="datetimeFigureOut">
              <a:rPr lang="en-US" smtClean="0"/>
              <a:t>8/22/2015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5FFBEA-2A16-4E0A-A91D-FC9AB1FF07C3}" type="slidenum">
              <a:rPr lang="en-US" smtClean="0"/>
              <a:t>‹#›</a:t>
            </a:fld>
            <a:endParaRPr lang="en-US"/>
          </a:p>
        </p:txBody>
      </p:sp>
    </p:spTree>
    <p:extLst>
      <p:ext uri="{BB962C8B-B14F-4D97-AF65-F5344CB8AC3E}">
        <p14:creationId xmlns:p14="http://schemas.microsoft.com/office/powerpoint/2010/main" val="3920201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226C2D-095D-4287-8D2B-D474D3A43131}" type="datetimeFigureOut">
              <a:rPr lang="en-US" smtClean="0"/>
              <a:t>8/22/2015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5FFBEA-2A16-4E0A-A91D-FC9AB1FF07C3}" type="slidenum">
              <a:rPr lang="en-US" smtClean="0"/>
              <a:t>‹#›</a:t>
            </a:fld>
            <a:endParaRPr lang="en-US"/>
          </a:p>
        </p:txBody>
      </p:sp>
    </p:spTree>
    <p:extLst>
      <p:ext uri="{BB962C8B-B14F-4D97-AF65-F5344CB8AC3E}">
        <p14:creationId xmlns:p14="http://schemas.microsoft.com/office/powerpoint/2010/main" val="620742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226C2D-095D-4287-8D2B-D474D3A43131}" type="datetimeFigureOut">
              <a:rPr lang="en-US" smtClean="0"/>
              <a:t>8/22/2015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5FFBEA-2A16-4E0A-A91D-FC9AB1FF07C3}" type="slidenum">
              <a:rPr lang="en-US" smtClean="0"/>
              <a:t>‹#›</a:t>
            </a:fld>
            <a:endParaRPr lang="en-US"/>
          </a:p>
        </p:txBody>
      </p:sp>
    </p:spTree>
    <p:extLst>
      <p:ext uri="{BB962C8B-B14F-4D97-AF65-F5344CB8AC3E}">
        <p14:creationId xmlns:p14="http://schemas.microsoft.com/office/powerpoint/2010/main" val="3169657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226C2D-095D-4287-8D2B-D474D3A43131}" type="datetimeFigureOut">
              <a:rPr lang="en-US" smtClean="0"/>
              <a:t>8/22/2015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5FFBEA-2A16-4E0A-A91D-FC9AB1FF07C3}" type="slidenum">
              <a:rPr lang="en-US" smtClean="0"/>
              <a:t>‹#›</a:t>
            </a:fld>
            <a:endParaRPr lang="en-US"/>
          </a:p>
        </p:txBody>
      </p:sp>
    </p:spTree>
    <p:extLst>
      <p:ext uri="{BB962C8B-B14F-4D97-AF65-F5344CB8AC3E}">
        <p14:creationId xmlns:p14="http://schemas.microsoft.com/office/powerpoint/2010/main" val="3705609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226C2D-095D-4287-8D2B-D474D3A43131}" type="datetimeFigureOut">
              <a:rPr lang="en-US" smtClean="0"/>
              <a:t>8/22/2015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5FFBEA-2A16-4E0A-A91D-FC9AB1FF07C3}" type="slidenum">
              <a:rPr lang="en-US" smtClean="0"/>
              <a:t>‹#›</a:t>
            </a:fld>
            <a:endParaRPr lang="en-US"/>
          </a:p>
        </p:txBody>
      </p:sp>
    </p:spTree>
    <p:extLst>
      <p:ext uri="{BB962C8B-B14F-4D97-AF65-F5344CB8AC3E}">
        <p14:creationId xmlns:p14="http://schemas.microsoft.com/office/powerpoint/2010/main" val="2962280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26C2D-095D-4287-8D2B-D474D3A43131}" type="datetimeFigureOut">
              <a:rPr lang="en-US" smtClean="0"/>
              <a:t>8/22/2015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5FFBEA-2A16-4E0A-A91D-FC9AB1FF07C3}" type="slidenum">
              <a:rPr lang="en-US" smtClean="0"/>
              <a:t>‹#›</a:t>
            </a:fld>
            <a:endParaRPr lang="en-US"/>
          </a:p>
        </p:txBody>
      </p:sp>
    </p:spTree>
    <p:extLst>
      <p:ext uri="{BB962C8B-B14F-4D97-AF65-F5344CB8AC3E}">
        <p14:creationId xmlns:p14="http://schemas.microsoft.com/office/powerpoint/2010/main" val="2696271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26C2D-095D-4287-8D2B-D474D3A43131}" type="datetimeFigureOut">
              <a:rPr lang="en-US" smtClean="0"/>
              <a:t>8/22/2015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5FFBEA-2A16-4E0A-A91D-FC9AB1FF07C3}" type="slidenum">
              <a:rPr lang="en-US" smtClean="0"/>
              <a:t>‹#›</a:t>
            </a:fld>
            <a:endParaRPr lang="en-US"/>
          </a:p>
        </p:txBody>
      </p:sp>
    </p:spTree>
    <p:extLst>
      <p:ext uri="{BB962C8B-B14F-4D97-AF65-F5344CB8AC3E}">
        <p14:creationId xmlns:p14="http://schemas.microsoft.com/office/powerpoint/2010/main" val="3449326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226C2D-095D-4287-8D2B-D474D3A43131}" type="datetimeFigureOut">
              <a:rPr lang="en-US" smtClean="0"/>
              <a:t>8/22/2015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5FFBEA-2A16-4E0A-A91D-FC9AB1FF07C3}" type="slidenum">
              <a:rPr lang="en-US" smtClean="0"/>
              <a:t>‹#›</a:t>
            </a:fld>
            <a:endParaRPr lang="en-US"/>
          </a:p>
        </p:txBody>
      </p:sp>
    </p:spTree>
    <p:extLst>
      <p:ext uri="{BB962C8B-B14F-4D97-AF65-F5344CB8AC3E}">
        <p14:creationId xmlns:p14="http://schemas.microsoft.com/office/powerpoint/2010/main" val="552546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AutoShape 2"/>
          <p:cNvSpPr>
            <a:spLocks noGrp="1" noChangeArrowheads="1"/>
          </p:cNvSpPr>
          <p:nvPr>
            <p:ph type="title"/>
          </p:nvPr>
        </p:nvSpPr>
        <p:spPr>
          <a:xfrm>
            <a:off x="381000" y="0"/>
            <a:ext cx="8763000" cy="609600"/>
          </a:xfrm>
        </p:spPr>
        <p:txBody>
          <a:bodyPr/>
          <a:lstStyle/>
          <a:p>
            <a:pPr algn="r"/>
            <a:r>
              <a:rPr lang="en-US" sz="3200" dirty="0">
                <a:latin typeface="+mn-lt"/>
              </a:rPr>
              <a:t>Rules within Routines Matrix</a:t>
            </a:r>
          </a:p>
        </p:txBody>
      </p:sp>
      <p:graphicFrame>
        <p:nvGraphicFramePr>
          <p:cNvPr id="227367" name="Group 39"/>
          <p:cNvGraphicFramePr>
            <a:graphicFrameLocks noGrp="1"/>
          </p:cNvGraphicFramePr>
          <p:nvPr>
            <p:ph type="tbl" idx="1"/>
          </p:nvPr>
        </p:nvGraphicFramePr>
        <p:xfrm>
          <a:off x="228600" y="990600"/>
          <a:ext cx="8763000" cy="5695950"/>
        </p:xfrm>
        <a:graphic>
          <a:graphicData uri="http://schemas.openxmlformats.org/drawingml/2006/table">
            <a:tbl>
              <a:tblPr/>
              <a:tblGrid>
                <a:gridCol w="1752600"/>
                <a:gridCol w="1752600"/>
                <a:gridCol w="1752600"/>
                <a:gridCol w="1752600"/>
                <a:gridCol w="1752600"/>
              </a:tblGrid>
              <a:tr h="1524000">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dirty="0" smtClean="0">
                          <a:ln>
                            <a:noFill/>
                          </a:ln>
                          <a:solidFill>
                            <a:schemeClr val="accent2"/>
                          </a:solidFill>
                          <a:effectLst/>
                          <a:latin typeface="Arial" charset="0"/>
                        </a:rPr>
                        <a:t>Routines</a:t>
                      </a:r>
                    </a:p>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000" b="1" i="0" u="none" strike="noStrike" cap="none" normalizeH="0" baseline="0" dirty="0" smtClean="0">
                        <a:ln>
                          <a:noFill/>
                        </a:ln>
                        <a:solidFill>
                          <a:schemeClr val="accent2"/>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dirty="0" smtClean="0">
                          <a:ln>
                            <a:noFill/>
                          </a:ln>
                          <a:solidFill>
                            <a:schemeClr val="accent2"/>
                          </a:solidFill>
                          <a:effectLst/>
                          <a:latin typeface="Arial" charset="0"/>
                        </a:rPr>
                        <a:t>Rules</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chemeClr val="bg1"/>
                          </a:solidFill>
                          <a:effectLst/>
                          <a:latin typeface="Arial" charset="0"/>
                        </a:rPr>
                        <a:t>Entering Classroom</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chemeClr val="bg1"/>
                          </a:solidFill>
                          <a:effectLst/>
                          <a:latin typeface="Arial" charset="0"/>
                        </a:rPr>
                        <a:t>Seat Work</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dirty="0" smtClean="0">
                          <a:ln>
                            <a:noFill/>
                          </a:ln>
                          <a:solidFill>
                            <a:schemeClr val="bg1"/>
                          </a:solidFill>
                          <a:effectLst/>
                          <a:latin typeface="Arial" charset="0"/>
                        </a:rPr>
                        <a:t>Small Group Activity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chemeClr val="bg1"/>
                          </a:solidFill>
                          <a:effectLst/>
                          <a:latin typeface="Arial" charset="0"/>
                        </a:rPr>
                        <a:t>Leaving Classroom</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1371600">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chemeClr val="bg1"/>
                          </a:solidFill>
                          <a:effectLst/>
                          <a:latin typeface="Arial" charset="0"/>
                        </a:rPr>
                        <a:t>Be Safe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8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endParaRPr kumimoji="0" lang="en-US" sz="8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8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8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pPr>
                      <a:endParaRPr kumimoji="0" lang="en-US" sz="8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8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8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8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371600">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chemeClr val="bg1"/>
                          </a:solidFill>
                          <a:effectLst/>
                          <a:latin typeface="Arial" charset="0"/>
                        </a:rPr>
                        <a:t>Be Respectful</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8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8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8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8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428750">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chemeClr val="bg1"/>
                          </a:solidFill>
                          <a:effectLst/>
                          <a:latin typeface="Arial" charset="0"/>
                        </a:rPr>
                        <a:t>Be Responsible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8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8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800" b="1"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8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27365" name="AutoShape 37"/>
          <p:cNvSpPr>
            <a:spLocks noChangeArrowheads="1"/>
          </p:cNvSpPr>
          <p:nvPr/>
        </p:nvSpPr>
        <p:spPr bwMode="auto">
          <a:xfrm>
            <a:off x="1752600" y="1143000"/>
            <a:ext cx="304800" cy="457200"/>
          </a:xfrm>
          <a:prstGeom prst="rightArrow">
            <a:avLst>
              <a:gd name="adj1" fmla="val 43750"/>
              <a:gd name="adj2" fmla="val 46875"/>
            </a:avLst>
          </a:prstGeom>
          <a:solidFill>
            <a:schemeClr val="folHlink"/>
          </a:solidFill>
          <a:ln w="9525">
            <a:noFill/>
            <a:miter lim="800000"/>
            <a:headEnd/>
            <a:tailEnd/>
          </a:ln>
          <a:effectLst/>
        </p:spPr>
        <p:txBody>
          <a:bodyPr wrap="none" anchor="ctr"/>
          <a:lstStyle/>
          <a:p>
            <a:endParaRPr lang="en-US"/>
          </a:p>
        </p:txBody>
      </p:sp>
      <p:sp>
        <p:nvSpPr>
          <p:cNvPr id="227366" name="AutoShape 38"/>
          <p:cNvSpPr>
            <a:spLocks noChangeArrowheads="1"/>
          </p:cNvSpPr>
          <p:nvPr/>
        </p:nvSpPr>
        <p:spPr bwMode="auto">
          <a:xfrm rot="5400000">
            <a:off x="914400" y="2209800"/>
            <a:ext cx="304800" cy="457200"/>
          </a:xfrm>
          <a:prstGeom prst="rightArrow">
            <a:avLst>
              <a:gd name="adj1" fmla="val 43750"/>
              <a:gd name="adj2" fmla="val 46875"/>
            </a:avLst>
          </a:prstGeom>
          <a:solidFill>
            <a:schemeClr val="folHlink"/>
          </a:solidFill>
          <a:ln w="9525">
            <a:noFill/>
            <a:miter lim="800000"/>
            <a:headEnd/>
            <a:tailEnd/>
          </a:ln>
          <a:effectLst/>
        </p:spPr>
        <p:txBody>
          <a:bodyPr wrap="none" anchor="ctr"/>
          <a:lstStyle/>
          <a:p>
            <a:endParaRPr lang="en-US"/>
          </a:p>
        </p:txBody>
      </p:sp>
      <p:graphicFrame>
        <p:nvGraphicFramePr>
          <p:cNvPr id="6" name="Group 57"/>
          <p:cNvGraphicFramePr>
            <a:graphicFrameLocks/>
          </p:cNvGraphicFramePr>
          <p:nvPr>
            <p:extLst>
              <p:ext uri="{D42A27DB-BD31-4B8C-83A1-F6EECF244321}">
                <p14:modId xmlns:p14="http://schemas.microsoft.com/office/powerpoint/2010/main" val="417888763"/>
              </p:ext>
            </p:extLst>
          </p:nvPr>
        </p:nvGraphicFramePr>
        <p:xfrm>
          <a:off x="0" y="0"/>
          <a:ext cx="9143999" cy="7271466"/>
        </p:xfrm>
        <a:graphic>
          <a:graphicData uri="http://schemas.openxmlformats.org/drawingml/2006/table">
            <a:tbl>
              <a:tblPr/>
              <a:tblGrid>
                <a:gridCol w="1684819"/>
                <a:gridCol w="1491836"/>
                <a:gridCol w="1491836"/>
                <a:gridCol w="1491836"/>
                <a:gridCol w="1491836"/>
                <a:gridCol w="1491836"/>
              </a:tblGrid>
              <a:tr h="767954">
                <a:tc rowSpan="2">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000" b="1" i="0" u="none" strike="noStrike" cap="none" normalizeH="0" baseline="0" dirty="0" smtClean="0">
                          <a:ln>
                            <a:noFill/>
                          </a:ln>
                          <a:solidFill>
                            <a:schemeClr val="tx1"/>
                          </a:solidFill>
                          <a:effectLst/>
                          <a:latin typeface="+mn-lt"/>
                        </a:rPr>
                        <a:t>Expectations</a:t>
                      </a:r>
                    </a:p>
                  </a:txBody>
                  <a:tcPr anchor="b" anchorCtr="1" horzOverflow="overflow">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5">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2000" b="1" i="0" u="none" strike="noStrike" cap="none" normalizeH="0" baseline="0" dirty="0" smtClean="0">
                          <a:ln>
                            <a:noFill/>
                          </a:ln>
                          <a:solidFill>
                            <a:schemeClr val="tx1"/>
                          </a:solidFill>
                          <a:effectLst/>
                          <a:latin typeface="+mn-lt"/>
                        </a:rPr>
                        <a:t>Coach </a:t>
                      </a:r>
                      <a:r>
                        <a:rPr kumimoji="0" lang="en-US" sz="2000" b="1" i="0" u="none" strike="noStrike" cap="none" normalizeH="0" baseline="0" smtClean="0">
                          <a:ln>
                            <a:noFill/>
                          </a:ln>
                          <a:solidFill>
                            <a:schemeClr val="tx1"/>
                          </a:solidFill>
                          <a:effectLst/>
                          <a:latin typeface="+mn-lt"/>
                        </a:rPr>
                        <a:t>Bagby’s </a:t>
                      </a:r>
                      <a:r>
                        <a:rPr kumimoji="0" lang="en-US" sz="2000" b="1" i="0" u="none" strike="noStrike" cap="none" normalizeH="0" baseline="0" dirty="0" smtClean="0">
                          <a:ln>
                            <a:noFill/>
                          </a:ln>
                          <a:solidFill>
                            <a:schemeClr val="tx1"/>
                          </a:solidFill>
                          <a:effectLst/>
                          <a:latin typeface="+mn-lt"/>
                        </a:rPr>
                        <a:t>Classroom Routines</a:t>
                      </a:r>
                      <a:endParaRPr kumimoji="0" lang="en-US" sz="2000" b="0" i="0" u="none" strike="noStrike" cap="none" normalizeH="0" baseline="0" dirty="0" smtClean="0">
                        <a:ln>
                          <a:noFill/>
                        </a:ln>
                        <a:solidFill>
                          <a:schemeClr val="tx1"/>
                        </a:solidFill>
                        <a:effectLst/>
                        <a:latin typeface="+mn-lt"/>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46547">
                <a:tc vMerge="1">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2000" b="0" i="0" u="none" strike="noStrike" cap="none" normalizeH="0" baseline="0" dirty="0" smtClean="0">
                        <a:ln>
                          <a:noFill/>
                        </a:ln>
                        <a:solidFill>
                          <a:schemeClr val="tx1"/>
                        </a:solidFill>
                        <a:effectLst/>
                        <a:latin typeface="Times New Roman" pitchFamily="18" charset="0"/>
                      </a:endParaRPr>
                    </a:p>
                  </a:txBody>
                  <a:tcPr anchor="ctr"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Group work</a:t>
                      </a:r>
                      <a:endParaRPr kumimoji="0" lang="en-US" sz="1600" b="0"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Desk work</a:t>
                      </a:r>
                      <a:endParaRPr kumimoji="0" lang="en-US" sz="1600" b="0"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Quizzes and tests</a:t>
                      </a:r>
                      <a:endParaRPr kumimoji="0" lang="en-US" sz="1600" b="0"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Arrival</a:t>
                      </a:r>
                      <a:endParaRPr kumimoji="0" lang="en-US" sz="1600" b="0"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Dismissal</a:t>
                      </a:r>
                      <a:endParaRPr kumimoji="0" lang="en-US" sz="1600" b="0"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60000"/>
                        <a:lumOff val="40000"/>
                      </a:schemeClr>
                    </a:solidFill>
                  </a:tcPr>
                </a:tc>
              </a:tr>
              <a:tr h="1712516">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2000" b="1" i="0" u="none" strike="noStrike" cap="none" normalizeH="0" baseline="0" dirty="0" smtClean="0">
                          <a:ln>
                            <a:noFill/>
                          </a:ln>
                          <a:solidFill>
                            <a:schemeClr val="tx1"/>
                          </a:solidFill>
                          <a:effectLst/>
                          <a:latin typeface="+mn-lt"/>
                          <a:cs typeface="Times New Roman" pitchFamily="18" charset="0"/>
                        </a:rPr>
                        <a:t>Ready</a:t>
                      </a:r>
                      <a:endParaRPr kumimoji="0" lang="en-US" sz="2000" b="1"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Offer ideas</a:t>
                      </a:r>
                    </a:p>
                    <a:p>
                      <a:pPr marL="0" marR="0" lvl="0" indent="0" algn="ctr" defTabSz="914400" rtl="0" eaLnBrk="0" fontAlgn="base" latinLnBrk="0" hangingPunct="0">
                        <a:lnSpc>
                          <a:spcPct val="100000"/>
                        </a:lnSpc>
                        <a:spcBef>
                          <a:spcPct val="0"/>
                        </a:spcBef>
                        <a:spcAft>
                          <a:spcPct val="0"/>
                        </a:spcAft>
                        <a:buClr>
                          <a:schemeClr val="tx2"/>
                        </a:buClr>
                        <a:buSzTx/>
                        <a:buFontTx/>
                        <a:buNone/>
                        <a:tabLst/>
                      </a:pPr>
                      <a:endParaRPr kumimoji="0" lang="en-US" sz="16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Complete all tasks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Sit with chair  legs  on the ground</a:t>
                      </a:r>
                    </a:p>
                    <a:p>
                      <a:pPr marL="0" marR="0" lvl="0" indent="0" algn="ctr" defTabSz="914400" rtl="0" eaLnBrk="0" fontAlgn="base" latinLnBrk="0" hangingPunct="0">
                        <a:lnSpc>
                          <a:spcPct val="100000"/>
                        </a:lnSpc>
                        <a:spcBef>
                          <a:spcPct val="0"/>
                        </a:spcBef>
                        <a:spcAft>
                          <a:spcPct val="0"/>
                        </a:spcAft>
                        <a:buClr>
                          <a:schemeClr val="tx2"/>
                        </a:buClr>
                        <a:buSzTx/>
                        <a:buFontTx/>
                        <a:buNone/>
                        <a:tabLst/>
                      </a:pPr>
                      <a:endParaRPr kumimoji="0" lang="en-US" sz="16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Raise your hand </a:t>
                      </a:r>
                      <a:r>
                        <a:rPr kumimoji="0" lang="en-US" sz="1600" b="0" i="0" u="none" strike="noStrike" cap="none" normalizeH="0" baseline="0" smtClean="0">
                          <a:ln>
                            <a:noFill/>
                          </a:ln>
                          <a:solidFill>
                            <a:schemeClr val="tx1"/>
                          </a:solidFill>
                          <a:effectLst/>
                          <a:latin typeface="+mn-lt"/>
                          <a:cs typeface="Times New Roman" pitchFamily="18" charset="0"/>
                        </a:rPr>
                        <a:t>for help</a:t>
                      </a:r>
                      <a:endParaRPr kumimoji="0" lang="en-US" sz="1600" b="0"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Study for all assessments</a:t>
                      </a:r>
                    </a:p>
                    <a:p>
                      <a:pPr marL="0" marR="0" lvl="0" indent="0" algn="ctr" defTabSz="914400" rtl="0" eaLnBrk="0" fontAlgn="base" latinLnBrk="0" hangingPunct="0">
                        <a:lnSpc>
                          <a:spcPct val="100000"/>
                        </a:lnSpc>
                        <a:spcBef>
                          <a:spcPct val="0"/>
                        </a:spcBef>
                        <a:spcAft>
                          <a:spcPct val="0"/>
                        </a:spcAft>
                        <a:buClr>
                          <a:schemeClr val="tx2"/>
                        </a:buClr>
                        <a:buSzTx/>
                        <a:buFontTx/>
                        <a:buNone/>
                        <a:tabLst/>
                      </a:pPr>
                      <a:endParaRPr kumimoji="0" lang="en-US" sz="16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Read through and double-check all work</a:t>
                      </a:r>
                      <a:endParaRPr kumimoji="0" lang="en-US" sz="1600" b="0"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Get worksheet for the day off the counter</a:t>
                      </a:r>
                    </a:p>
                    <a:p>
                      <a:pPr marL="0" marR="0" lvl="0" indent="0" algn="ctr" defTabSz="914400" rtl="0" eaLnBrk="0" fontAlgn="base" latinLnBrk="0" hangingPunct="0">
                        <a:lnSpc>
                          <a:spcPct val="100000"/>
                        </a:lnSpc>
                        <a:spcBef>
                          <a:spcPct val="0"/>
                        </a:spcBef>
                        <a:spcAft>
                          <a:spcPct val="0"/>
                        </a:spcAft>
                        <a:buClr>
                          <a:schemeClr val="tx2"/>
                        </a:buClr>
                        <a:buSzTx/>
                        <a:buFontTx/>
                        <a:buNone/>
                        <a:tabLst/>
                      </a:pPr>
                      <a:endParaRPr kumimoji="0" lang="en-US" sz="16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 Get journal out ready for daily warm-up</a:t>
                      </a:r>
                    </a:p>
                    <a:p>
                      <a:pPr marL="0" marR="0" lvl="0" indent="0" algn="ctr" defTabSz="914400" rtl="0" eaLnBrk="0" fontAlgn="base" latinLnBrk="0" hangingPunct="0">
                        <a:lnSpc>
                          <a:spcPct val="100000"/>
                        </a:lnSpc>
                        <a:spcBef>
                          <a:spcPct val="0"/>
                        </a:spcBef>
                        <a:spcAft>
                          <a:spcPct val="0"/>
                        </a:spcAft>
                        <a:buClr>
                          <a:schemeClr val="tx2"/>
                        </a:buClr>
                        <a:buSzTx/>
                        <a:buFontTx/>
                        <a:buNone/>
                        <a:tabLst/>
                      </a:pPr>
                      <a:endParaRPr kumimoji="0" lang="en-US" sz="1600" b="0" i="0" u="none" strike="noStrike" cap="none" normalizeH="0" baseline="0" dirty="0" smtClean="0">
                        <a:ln>
                          <a:noFill/>
                        </a:ln>
                        <a:solidFill>
                          <a:schemeClr val="tx1"/>
                        </a:solidFill>
                        <a:effectLst/>
                        <a:latin typeface="+mn-lt"/>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Check on homework</a:t>
                      </a:r>
                    </a:p>
                    <a:p>
                      <a:pPr marL="0" marR="0" lvl="0" indent="0" algn="ctr" defTabSz="914400" rtl="0" eaLnBrk="0" fontAlgn="base" latinLnBrk="0" hangingPunct="0">
                        <a:lnSpc>
                          <a:spcPct val="100000"/>
                        </a:lnSpc>
                        <a:spcBef>
                          <a:spcPct val="0"/>
                        </a:spcBef>
                        <a:spcAft>
                          <a:spcPct val="0"/>
                        </a:spcAft>
                        <a:buClr>
                          <a:schemeClr val="tx2"/>
                        </a:buClr>
                        <a:buSzTx/>
                        <a:buFontTx/>
                        <a:buNone/>
                        <a:tabLst/>
                      </a:pPr>
                      <a:endParaRPr kumimoji="0" lang="en-US" sz="16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Pack necessary materials</a:t>
                      </a:r>
                      <a:endParaRPr kumimoji="0" lang="en-US" sz="1600" b="0"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716485">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2000" b="1" i="0" u="none" strike="noStrike" cap="none" normalizeH="0" baseline="0" dirty="0" smtClean="0">
                          <a:ln>
                            <a:noFill/>
                          </a:ln>
                          <a:solidFill>
                            <a:schemeClr val="tx1"/>
                          </a:solidFill>
                          <a:effectLst/>
                          <a:latin typeface="+mn-lt"/>
                          <a:cs typeface="Times New Roman" pitchFamily="18" charset="0"/>
                        </a:rPr>
                        <a:t>Respectful</a:t>
                      </a:r>
                      <a:endParaRPr kumimoji="0" lang="en-US" sz="2000" b="1"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Compliment others’ ideas</a:t>
                      </a:r>
                    </a:p>
                    <a:p>
                      <a:pPr marL="0" marR="0" lvl="0" indent="0" algn="ctr" defTabSz="914400" rtl="0" eaLnBrk="0" fontAlgn="base" latinLnBrk="0" hangingPunct="0">
                        <a:lnSpc>
                          <a:spcPct val="100000"/>
                        </a:lnSpc>
                        <a:spcBef>
                          <a:spcPct val="0"/>
                        </a:spcBef>
                        <a:spcAft>
                          <a:spcPct val="0"/>
                        </a:spcAft>
                        <a:buClr>
                          <a:schemeClr val="tx2"/>
                        </a:buClr>
                        <a:buSzTx/>
                        <a:buFontTx/>
                        <a:buNone/>
                        <a:tabLst/>
                      </a:pPr>
                      <a:endParaRPr kumimoji="0" lang="en-US" sz="16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Listen and make eye contact</a:t>
                      </a:r>
                      <a:endParaRPr kumimoji="0" lang="en-US" sz="1600" b="0"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Work silently</a:t>
                      </a:r>
                    </a:p>
                    <a:p>
                      <a:pPr marL="0" marR="0" lvl="0" indent="0" algn="ctr" defTabSz="914400" rtl="0" eaLnBrk="0" fontAlgn="base" latinLnBrk="0" hangingPunct="0">
                        <a:lnSpc>
                          <a:spcPct val="100000"/>
                        </a:lnSpc>
                        <a:spcBef>
                          <a:spcPct val="0"/>
                        </a:spcBef>
                        <a:spcAft>
                          <a:spcPct val="0"/>
                        </a:spcAft>
                        <a:buClr>
                          <a:schemeClr val="tx2"/>
                        </a:buClr>
                        <a:buSzTx/>
                        <a:buFontTx/>
                        <a:buNone/>
                        <a:tabLst/>
                      </a:pPr>
                      <a:endParaRPr kumimoji="0" lang="en-US" sz="1600" b="0" i="0" u="none" strike="noStrike" cap="none" normalizeH="0" baseline="0" dirty="0" smtClean="0">
                        <a:ln>
                          <a:noFill/>
                        </a:ln>
                        <a:solidFill>
                          <a:schemeClr val="tx1"/>
                        </a:solidFill>
                        <a:effectLst/>
                        <a:latin typeface="+mn-lt"/>
                        <a:cs typeface="+mn-cs"/>
                      </a:endParaRPr>
                    </a:p>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mn-cs"/>
                        </a:rPr>
                        <a:t>Read quietly if finished ahead of others</a:t>
                      </a:r>
                      <a:endParaRPr kumimoji="0" lang="en-US" sz="1600" b="0" i="0" u="none" strike="noStrike" cap="none" normalizeH="0" baseline="0" dirty="0" smtClean="0">
                        <a:ln>
                          <a:noFill/>
                        </a:ln>
                        <a:solidFill>
                          <a:schemeClr val="tx1"/>
                        </a:solidFill>
                        <a:effectLst/>
                        <a:latin typeface="+mn-lt"/>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Keep eyes on your own paper</a:t>
                      </a:r>
                    </a:p>
                    <a:p>
                      <a:pPr marL="0" marR="0" lvl="0" indent="0" algn="ctr" defTabSz="914400" rtl="0" eaLnBrk="0" fontAlgn="base" latinLnBrk="0" hangingPunct="0">
                        <a:lnSpc>
                          <a:spcPct val="100000"/>
                        </a:lnSpc>
                        <a:spcBef>
                          <a:spcPct val="0"/>
                        </a:spcBef>
                        <a:spcAft>
                          <a:spcPct val="0"/>
                        </a:spcAft>
                        <a:buClr>
                          <a:schemeClr val="tx2"/>
                        </a:buClr>
                        <a:buSzTx/>
                        <a:buFontTx/>
                        <a:buNone/>
                        <a:tabLst/>
                      </a:pPr>
                      <a:endParaRPr kumimoji="0" lang="en-US" sz="16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Study with others</a:t>
                      </a:r>
                      <a:endParaRPr kumimoji="0" lang="en-US" sz="1600" b="0"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rPr>
                        <a:t>Keep phone off and in bag</a:t>
                      </a:r>
                    </a:p>
                    <a:p>
                      <a:pPr marL="0" marR="0" lvl="0" indent="0" algn="ctr" defTabSz="914400" rtl="0" eaLnBrk="0" fontAlgn="base" latinLnBrk="0" hangingPunct="0">
                        <a:lnSpc>
                          <a:spcPct val="100000"/>
                        </a:lnSpc>
                        <a:spcBef>
                          <a:spcPct val="0"/>
                        </a:spcBef>
                        <a:spcAft>
                          <a:spcPct val="0"/>
                        </a:spcAft>
                        <a:buClr>
                          <a:schemeClr val="tx2"/>
                        </a:buClr>
                        <a:buSzTx/>
                        <a:buFontTx/>
                        <a:buNone/>
                        <a:tabLst/>
                      </a:pPr>
                      <a:endParaRPr kumimoji="0" lang="en-US" sz="1600" b="0"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rPr>
                        <a:t>Move out of the way quickly in the hall</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Wait for the teacher to dismiss you</a:t>
                      </a:r>
                    </a:p>
                    <a:p>
                      <a:pPr marL="0" marR="0" lvl="0" indent="0" algn="ctr" defTabSz="914400" rtl="0" eaLnBrk="0" fontAlgn="base" latinLnBrk="0" hangingPunct="0">
                        <a:lnSpc>
                          <a:spcPct val="100000"/>
                        </a:lnSpc>
                        <a:spcBef>
                          <a:spcPct val="0"/>
                        </a:spcBef>
                        <a:spcAft>
                          <a:spcPct val="0"/>
                        </a:spcAft>
                        <a:buClr>
                          <a:schemeClr val="tx2"/>
                        </a:buClr>
                        <a:buSzTx/>
                        <a:buFontTx/>
                        <a:buNone/>
                        <a:tabLst/>
                      </a:pPr>
                      <a:endParaRPr kumimoji="0" lang="en-US" sz="16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Hold doors for those with bags</a:t>
                      </a:r>
                      <a:endParaRPr kumimoji="0" lang="en-US" sz="1600" b="0"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714500">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2000" b="1" i="0" u="none" strike="noStrike" cap="none" normalizeH="0" baseline="0" dirty="0" smtClean="0">
                          <a:ln>
                            <a:noFill/>
                          </a:ln>
                          <a:solidFill>
                            <a:schemeClr val="tx1"/>
                          </a:solidFill>
                          <a:effectLst/>
                          <a:latin typeface="+mn-lt"/>
                          <a:cs typeface="Times New Roman" pitchFamily="18" charset="0"/>
                        </a:rPr>
                        <a:t>Responsible</a:t>
                      </a:r>
                      <a:endParaRPr kumimoji="0" lang="en-US" sz="2000" b="1"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Keep materials organized</a:t>
                      </a:r>
                    </a:p>
                    <a:p>
                      <a:pPr marL="0" marR="0" lvl="0" indent="0" algn="ctr" defTabSz="914400" rtl="0" eaLnBrk="0" fontAlgn="base" latinLnBrk="0" hangingPunct="0">
                        <a:lnSpc>
                          <a:spcPct val="100000"/>
                        </a:lnSpc>
                        <a:spcBef>
                          <a:spcPct val="0"/>
                        </a:spcBef>
                        <a:spcAft>
                          <a:spcPct val="0"/>
                        </a:spcAft>
                        <a:buClr>
                          <a:schemeClr val="tx2"/>
                        </a:buClr>
                        <a:buSzTx/>
                        <a:buFontTx/>
                        <a:buNone/>
                        <a:tabLst/>
                      </a:pPr>
                      <a:endParaRPr kumimoji="0" lang="en-US" sz="16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Move desks quietly</a:t>
                      </a:r>
                      <a:endParaRPr kumimoji="0" lang="en-US" sz="1600" b="0"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Keep desk area clean</a:t>
                      </a:r>
                    </a:p>
                    <a:p>
                      <a:pPr marL="0" marR="0" lvl="0" indent="0" algn="ctr" defTabSz="914400" rtl="0" eaLnBrk="0" fontAlgn="base" latinLnBrk="0" hangingPunct="0">
                        <a:lnSpc>
                          <a:spcPct val="100000"/>
                        </a:lnSpc>
                        <a:spcBef>
                          <a:spcPct val="0"/>
                        </a:spcBef>
                        <a:spcAft>
                          <a:spcPct val="0"/>
                        </a:spcAft>
                        <a:buClr>
                          <a:schemeClr val="tx2"/>
                        </a:buClr>
                        <a:buSzTx/>
                        <a:buFontTx/>
                        <a:buNone/>
                        <a:tabLst/>
                      </a:pPr>
                      <a:endParaRPr kumimoji="0" lang="en-US" sz="16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Keep aisles clear</a:t>
                      </a:r>
                      <a:endParaRPr kumimoji="0" lang="en-US" sz="1600" b="0"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Keep desk area clean</a:t>
                      </a:r>
                    </a:p>
                    <a:p>
                      <a:pPr marL="0" marR="0" lvl="0" indent="0" algn="ctr" defTabSz="914400" rtl="0" eaLnBrk="0" fontAlgn="base" latinLnBrk="0" hangingPunct="0">
                        <a:lnSpc>
                          <a:spcPct val="100000"/>
                        </a:lnSpc>
                        <a:spcBef>
                          <a:spcPct val="0"/>
                        </a:spcBef>
                        <a:spcAft>
                          <a:spcPct val="0"/>
                        </a:spcAft>
                        <a:buClr>
                          <a:schemeClr val="tx2"/>
                        </a:buClr>
                        <a:buSzTx/>
                        <a:buFontTx/>
                        <a:buNone/>
                        <a:tabLst/>
                      </a:pPr>
                      <a:endParaRPr kumimoji="0" lang="en-US" sz="16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Use and replace technology appropriately</a:t>
                      </a:r>
                      <a:endParaRPr kumimoji="0" lang="en-US" sz="1600" b="0"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Be careful of lab equipment and other’s belongings </a:t>
                      </a:r>
                    </a:p>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Move chairs quietly</a:t>
                      </a:r>
                      <a:endParaRPr kumimoji="0" lang="en-US" sz="1600" b="0"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Push chairs under desks</a:t>
                      </a:r>
                    </a:p>
                    <a:p>
                      <a:pPr marL="0" marR="0" lvl="0" indent="0" algn="ctr" defTabSz="914400" rtl="0" eaLnBrk="0" fontAlgn="base" latinLnBrk="0" hangingPunct="0">
                        <a:lnSpc>
                          <a:spcPct val="100000"/>
                        </a:lnSpc>
                        <a:spcBef>
                          <a:spcPct val="0"/>
                        </a:spcBef>
                        <a:spcAft>
                          <a:spcPct val="0"/>
                        </a:spcAft>
                        <a:buClr>
                          <a:schemeClr val="tx2"/>
                        </a:buClr>
                        <a:buSzTx/>
                        <a:buFontTx/>
                        <a:buNone/>
                        <a:tabLst/>
                      </a:pPr>
                      <a:endParaRPr kumimoji="0" lang="en-US" sz="16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0" fontAlgn="base" latinLnBrk="0" hangingPunct="0">
                        <a:lnSpc>
                          <a:spcPct val="100000"/>
                        </a:lnSpc>
                        <a:spcBef>
                          <a:spcPct val="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mn-lt"/>
                          <a:cs typeface="Times New Roman" pitchFamily="18" charset="0"/>
                        </a:rPr>
                        <a:t>Walk into the hallway</a:t>
                      </a:r>
                      <a:endParaRPr kumimoji="0" lang="en-US" sz="1600" b="0" i="0" u="none" strike="noStrike" cap="none" normalizeH="0" baseline="0" dirty="0" smtClean="0">
                        <a:ln>
                          <a:noFill/>
                        </a:ln>
                        <a:solidFill>
                          <a:schemeClr val="tx1"/>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8056107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368</Words>
  <Application>Microsoft Office PowerPoint</Application>
  <PresentationFormat>On-screen Show (4:3)</PresentationFormat>
  <Paragraphs>71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 New Roman</vt:lpstr>
      <vt:lpstr>Wingdings</vt:lpstr>
      <vt:lpstr>Office Theme</vt:lpstr>
      <vt:lpstr>Rules within Routines Matrix</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Rules within Routines Matrix</dc:title>
  <dc:creator>Diane Myers</dc:creator>
  <cp:lastModifiedBy>JAMEEL BAGBY</cp:lastModifiedBy>
  <cp:revision>6</cp:revision>
  <dcterms:created xsi:type="dcterms:W3CDTF">2015-02-11T21:11:11Z</dcterms:created>
  <dcterms:modified xsi:type="dcterms:W3CDTF">2015-08-22T22:32:09Z</dcterms:modified>
</cp:coreProperties>
</file>